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307" r:id="rId5"/>
    <p:sldId id="261" r:id="rId6"/>
    <p:sldId id="297" r:id="rId7"/>
    <p:sldId id="299" r:id="rId8"/>
    <p:sldId id="300" r:id="rId9"/>
    <p:sldId id="301" r:id="rId10"/>
    <p:sldId id="302" r:id="rId11"/>
    <p:sldId id="303" r:id="rId12"/>
    <p:sldId id="304" r:id="rId13"/>
    <p:sldId id="298" r:id="rId14"/>
    <p:sldId id="305" r:id="rId15"/>
    <p:sldId id="306" r:id="rId16"/>
    <p:sldId id="308" r:id="rId17"/>
    <p:sldId id="270" r:id="rId18"/>
    <p:sldId id="271" r:id="rId19"/>
    <p:sldId id="295" r:id="rId20"/>
    <p:sldId id="272" r:id="rId21"/>
    <p:sldId id="309" r:id="rId22"/>
    <p:sldId id="310" r:id="rId23"/>
    <p:sldId id="275" r:id="rId24"/>
    <p:sldId id="276" r:id="rId25"/>
    <p:sldId id="281" r:id="rId26"/>
    <p:sldId id="282" r:id="rId27"/>
    <p:sldId id="284" r:id="rId28"/>
    <p:sldId id="273" r:id="rId29"/>
    <p:sldId id="311" r:id="rId30"/>
  </p:sldIdLst>
  <p:sldSz cx="12192000" cy="6858000"/>
  <p:notesSz cx="6858000" cy="9144000"/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014723"/>
    <a:srgbClr val="FF5D5D"/>
    <a:srgbClr val="C00000"/>
    <a:srgbClr val="CC3300"/>
    <a:srgbClr val="3A6695"/>
    <a:srgbClr val="9CC5FD"/>
    <a:srgbClr val="134263"/>
    <a:srgbClr val="1E2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0" autoAdjust="0"/>
    <p:restoredTop sz="91099" autoAdjust="0"/>
  </p:normalViewPr>
  <p:slideViewPr>
    <p:cSldViewPr snapToGrid="0">
      <p:cViewPr varScale="1">
        <p:scale>
          <a:sx n="80" d="100"/>
          <a:sy n="80" d="100"/>
        </p:scale>
        <p:origin x="775" y="31"/>
      </p:cViewPr>
      <p:guideLst>
        <p:guide orient="horz" pos="2160"/>
        <p:guide pos="38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5" d="100"/>
        <a:sy n="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4" Type="http://schemas.openxmlformats.org/officeDocument/2006/relationships/tags" Target="tags/tag1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E4261-0CDD-45A3-84C2-311859DE5B0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因此，多态在面向对象的编程中无处不在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程序中，复习右值引用的语法应用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C++ </a:t>
            </a:r>
            <a:r>
              <a:rPr lang="zh-CN" altLang="en-US" dirty="0"/>
              <a:t>申明和定义有严格区别。在类中，申明只能出现在 </a:t>
            </a:r>
            <a:r>
              <a:rPr lang="en-US" altLang="zh-CN" dirty="0"/>
              <a:t>class </a:t>
            </a:r>
            <a:r>
              <a:rPr lang="zh-CN" altLang="en-US" dirty="0"/>
              <a:t>内部，不能出现在实现文件中。类似的，参数默认值，</a:t>
            </a:r>
            <a:r>
              <a:rPr lang="en-US" altLang="zh-CN" dirty="0"/>
              <a:t>=default</a:t>
            </a:r>
            <a:r>
              <a:rPr lang="zh-CN" altLang="en-US" dirty="0"/>
              <a:t>等只能出现在申明部分，不能写在实现部分。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显然，这种能力才是面向的精髓所在。</a:t>
            </a:r>
            <a:r>
              <a:rPr lang="zh-CN" altLang="en-US" dirty="0">
                <a:highlight>
                  <a:srgbClr val="FFFF00"/>
                </a:highlight>
              </a:rPr>
              <a:t>模块的提供者专心于通用性编程，让用户去写新的对象的虚函数完成具体业务。</a:t>
            </a:r>
            <a:endParaRPr lang="zh-CN" altLang="en-US" dirty="0">
              <a:highlight>
                <a:srgbClr val="FFFF00"/>
              </a:highlight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536CA-A6C4-4358-AF93-5CCBD70D248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7B7A-7510-410A-AA53-45D600DA02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04" b="46967"/>
          <a:stretch>
            <a:fillRect/>
          </a:stretch>
        </p:blipFill>
        <p:spPr>
          <a:xfrm>
            <a:off x="0" y="2176476"/>
            <a:ext cx="12209296" cy="287792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2176477"/>
            <a:ext cx="12192000" cy="2877922"/>
          </a:xfrm>
          <a:prstGeom prst="rect">
            <a:avLst/>
          </a:prstGeom>
          <a:gradFill>
            <a:gsLst>
              <a:gs pos="0">
                <a:srgbClr val="014723"/>
              </a:gs>
              <a:gs pos="59000">
                <a:srgbClr val="014723">
                  <a:alpha val="60000"/>
                </a:srgbClr>
              </a:gs>
              <a:gs pos="100000">
                <a:srgbClr val="014723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223683" y="2729511"/>
            <a:ext cx="97446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</a:t>
            </a:r>
            <a:r>
              <a:rPr lang="zh-CN" altLang="en-US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多态</a:t>
            </a:r>
            <a:endParaRPr lang="zh-CN" altLang="en-US" sz="60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0"/>
          <p:cNvSpPr txBox="1"/>
          <p:nvPr/>
        </p:nvSpPr>
        <p:spPr>
          <a:xfrm>
            <a:off x="2565806" y="3990096"/>
            <a:ext cx="7060388" cy="523196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中山大学</a:t>
            </a:r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</a:rPr>
              <a:t>计算机学院</a:t>
            </a:r>
            <a:endParaRPr lang="en-US" altLang="zh-CN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6"/>
          <p:cNvSpPr txBox="1"/>
          <p:nvPr/>
        </p:nvSpPr>
        <p:spPr>
          <a:xfrm>
            <a:off x="4275305" y="5644929"/>
            <a:ext cx="1705868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b="1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主讲人</a:t>
            </a:r>
            <a:r>
              <a:rPr lang="zh-CN" altLang="en-US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dirty="0">
              <a:solidFill>
                <a:srgbClr val="0147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7"/>
          <p:cNvSpPr txBox="1"/>
          <p:nvPr/>
        </p:nvSpPr>
        <p:spPr>
          <a:xfrm>
            <a:off x="6910498" y="5644929"/>
            <a:ext cx="2837588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中山大学</a:t>
            </a:r>
            <a:r>
              <a:rPr lang="en-US" altLang="zh-CN" sz="2000" b="1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MOOC</a:t>
            </a:r>
            <a:r>
              <a:rPr lang="zh-CN" altLang="en-US" sz="2000" b="1" dirty="0">
                <a:solidFill>
                  <a:srgbClr val="0147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课程组</a:t>
            </a:r>
            <a:endParaRPr lang="zh-CN" altLang="en-US" sz="2000" dirty="0">
              <a:solidFill>
                <a:srgbClr val="0147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7"/>
          <p:cNvSpPr>
            <a:spLocks noChangeAspect="1" noEditPoints="1"/>
          </p:cNvSpPr>
          <p:nvPr/>
        </p:nvSpPr>
        <p:spPr bwMode="auto">
          <a:xfrm>
            <a:off x="3416978" y="5611849"/>
            <a:ext cx="462900" cy="46624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rgbClr val="014723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8"/>
          <p:cNvSpPr>
            <a:spLocks noChangeAspect="1" noEditPoints="1"/>
          </p:cNvSpPr>
          <p:nvPr/>
        </p:nvSpPr>
        <p:spPr bwMode="auto">
          <a:xfrm>
            <a:off x="6438230" y="5611848"/>
            <a:ext cx="464288" cy="466246"/>
          </a:xfrm>
          <a:custGeom>
            <a:avLst/>
            <a:gdLst>
              <a:gd name="T0" fmla="*/ 422 w 422"/>
              <a:gd name="T1" fmla="*/ 211 h 422"/>
              <a:gd name="T2" fmla="*/ 0 w 422"/>
              <a:gd name="T3" fmla="*/ 211 h 422"/>
              <a:gd name="T4" fmla="*/ 340 w 422"/>
              <a:gd name="T5" fmla="*/ 117 h 422"/>
              <a:gd name="T6" fmla="*/ 345 w 422"/>
              <a:gd name="T7" fmla="*/ 123 h 422"/>
              <a:gd name="T8" fmla="*/ 344 w 422"/>
              <a:gd name="T9" fmla="*/ 226 h 422"/>
              <a:gd name="T10" fmla="*/ 340 w 422"/>
              <a:gd name="T11" fmla="*/ 227 h 422"/>
              <a:gd name="T12" fmla="*/ 217 w 422"/>
              <a:gd name="T13" fmla="*/ 226 h 422"/>
              <a:gd name="T14" fmla="*/ 215 w 422"/>
              <a:gd name="T15" fmla="*/ 222 h 422"/>
              <a:gd name="T16" fmla="*/ 286 w 422"/>
              <a:gd name="T17" fmla="*/ 164 h 422"/>
              <a:gd name="T18" fmla="*/ 215 w 422"/>
              <a:gd name="T19" fmla="*/ 171 h 422"/>
              <a:gd name="T20" fmla="*/ 217 w 422"/>
              <a:gd name="T21" fmla="*/ 119 h 422"/>
              <a:gd name="T22" fmla="*/ 220 w 422"/>
              <a:gd name="T23" fmla="*/ 117 h 422"/>
              <a:gd name="T24" fmla="*/ 220 w 422"/>
              <a:gd name="T25" fmla="*/ 96 h 422"/>
              <a:gd name="T26" fmla="*/ 202 w 422"/>
              <a:gd name="T27" fmla="*/ 104 h 422"/>
              <a:gd name="T28" fmla="*/ 194 w 422"/>
              <a:gd name="T29" fmla="*/ 174 h 422"/>
              <a:gd name="T30" fmla="*/ 186 w 422"/>
              <a:gd name="T31" fmla="*/ 166 h 422"/>
              <a:gd name="T32" fmla="*/ 137 w 422"/>
              <a:gd name="T33" fmla="*/ 151 h 422"/>
              <a:gd name="T34" fmla="*/ 54 w 422"/>
              <a:gd name="T35" fmla="*/ 173 h 422"/>
              <a:gd name="T36" fmla="*/ 77 w 422"/>
              <a:gd name="T37" fmla="*/ 243 h 422"/>
              <a:gd name="T38" fmla="*/ 81 w 422"/>
              <a:gd name="T39" fmla="*/ 192 h 422"/>
              <a:gd name="T40" fmla="*/ 81 w 422"/>
              <a:gd name="T41" fmla="*/ 256 h 422"/>
              <a:gd name="T42" fmla="*/ 106 w 422"/>
              <a:gd name="T43" fmla="*/ 350 h 422"/>
              <a:gd name="T44" fmla="*/ 112 w 422"/>
              <a:gd name="T45" fmla="*/ 272 h 422"/>
              <a:gd name="T46" fmla="*/ 137 w 422"/>
              <a:gd name="T47" fmla="*/ 350 h 422"/>
              <a:gd name="T48" fmla="*/ 137 w 422"/>
              <a:gd name="T49" fmla="*/ 256 h 422"/>
              <a:gd name="T50" fmla="*/ 137 w 422"/>
              <a:gd name="T51" fmla="*/ 192 h 422"/>
              <a:gd name="T52" fmla="*/ 162 w 422"/>
              <a:gd name="T53" fmla="*/ 192 h 422"/>
              <a:gd name="T54" fmla="*/ 186 w 422"/>
              <a:gd name="T55" fmla="*/ 185 h 422"/>
              <a:gd name="T56" fmla="*/ 194 w 422"/>
              <a:gd name="T57" fmla="*/ 222 h 422"/>
              <a:gd name="T58" fmla="*/ 202 w 422"/>
              <a:gd name="T59" fmla="*/ 240 h 422"/>
              <a:gd name="T60" fmla="*/ 220 w 422"/>
              <a:gd name="T61" fmla="*/ 248 h 422"/>
              <a:gd name="T62" fmla="*/ 359 w 422"/>
              <a:gd name="T63" fmla="*/ 240 h 422"/>
              <a:gd name="T64" fmla="*/ 366 w 422"/>
              <a:gd name="T65" fmla="*/ 222 h 422"/>
              <a:gd name="T66" fmla="*/ 359 w 422"/>
              <a:gd name="T67" fmla="*/ 104 h 422"/>
              <a:gd name="T68" fmla="*/ 220 w 422"/>
              <a:gd name="T69" fmla="*/ 96 h 422"/>
              <a:gd name="T70" fmla="*/ 344 w 422"/>
              <a:gd name="T71" fmla="*/ 277 h 422"/>
              <a:gd name="T72" fmla="*/ 346 w 422"/>
              <a:gd name="T73" fmla="*/ 351 h 422"/>
              <a:gd name="T74" fmla="*/ 298 w 422"/>
              <a:gd name="T75" fmla="*/ 277 h 422"/>
              <a:gd name="T76" fmla="*/ 250 w 422"/>
              <a:gd name="T77" fmla="*/ 351 h 422"/>
              <a:gd name="T78" fmla="*/ 244 w 422"/>
              <a:gd name="T79" fmla="*/ 277 h 422"/>
              <a:gd name="T80" fmla="*/ 221 w 422"/>
              <a:gd name="T81" fmla="*/ 254 h 422"/>
              <a:gd name="T82" fmla="*/ 109 w 422"/>
              <a:gd name="T83" fmla="*/ 75 h 422"/>
              <a:gd name="T84" fmla="*/ 109 w 422"/>
              <a:gd name="T85" fmla="*/ 146 h 422"/>
              <a:gd name="T86" fmla="*/ 109 w 422"/>
              <a:gd name="T87" fmla="*/ 75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2" h="422">
                <a:moveTo>
                  <a:pt x="211" y="0"/>
                </a:moveTo>
                <a:cubicBezTo>
                  <a:pt x="327" y="0"/>
                  <a:pt x="422" y="94"/>
                  <a:pt x="422" y="211"/>
                </a:cubicBezTo>
                <a:cubicBezTo>
                  <a:pt x="422" y="327"/>
                  <a:pt x="327" y="422"/>
                  <a:pt x="211" y="422"/>
                </a:cubicBezTo>
                <a:cubicBezTo>
                  <a:pt x="94" y="422"/>
                  <a:pt x="0" y="327"/>
                  <a:pt x="0" y="211"/>
                </a:cubicBezTo>
                <a:cubicBezTo>
                  <a:pt x="0" y="94"/>
                  <a:pt x="94" y="0"/>
                  <a:pt x="211" y="0"/>
                </a:cubicBezTo>
                <a:close/>
                <a:moveTo>
                  <a:pt x="340" y="117"/>
                </a:moveTo>
                <a:cubicBezTo>
                  <a:pt x="341" y="117"/>
                  <a:pt x="343" y="118"/>
                  <a:pt x="344" y="119"/>
                </a:cubicBezTo>
                <a:cubicBezTo>
                  <a:pt x="345" y="120"/>
                  <a:pt x="345" y="121"/>
                  <a:pt x="345" y="123"/>
                </a:cubicBezTo>
                <a:lnTo>
                  <a:pt x="345" y="222"/>
                </a:lnTo>
                <a:cubicBezTo>
                  <a:pt x="345" y="223"/>
                  <a:pt x="345" y="225"/>
                  <a:pt x="344" y="226"/>
                </a:cubicBezTo>
                <a:lnTo>
                  <a:pt x="344" y="226"/>
                </a:lnTo>
                <a:cubicBezTo>
                  <a:pt x="343" y="227"/>
                  <a:pt x="341" y="227"/>
                  <a:pt x="340" y="227"/>
                </a:cubicBezTo>
                <a:lnTo>
                  <a:pt x="220" y="227"/>
                </a:lnTo>
                <a:cubicBezTo>
                  <a:pt x="219" y="227"/>
                  <a:pt x="218" y="227"/>
                  <a:pt x="217" y="226"/>
                </a:cubicBezTo>
                <a:lnTo>
                  <a:pt x="217" y="226"/>
                </a:lnTo>
                <a:cubicBezTo>
                  <a:pt x="216" y="225"/>
                  <a:pt x="215" y="223"/>
                  <a:pt x="215" y="222"/>
                </a:cubicBezTo>
                <a:lnTo>
                  <a:pt x="215" y="179"/>
                </a:lnTo>
                <a:lnTo>
                  <a:pt x="286" y="164"/>
                </a:lnTo>
                <a:lnTo>
                  <a:pt x="286" y="162"/>
                </a:lnTo>
                <a:lnTo>
                  <a:pt x="215" y="171"/>
                </a:lnTo>
                <a:lnTo>
                  <a:pt x="215" y="123"/>
                </a:lnTo>
                <a:cubicBezTo>
                  <a:pt x="215" y="121"/>
                  <a:pt x="216" y="120"/>
                  <a:pt x="217" y="119"/>
                </a:cubicBezTo>
                <a:lnTo>
                  <a:pt x="217" y="119"/>
                </a:lnTo>
                <a:cubicBezTo>
                  <a:pt x="218" y="118"/>
                  <a:pt x="219" y="117"/>
                  <a:pt x="220" y="117"/>
                </a:cubicBezTo>
                <a:lnTo>
                  <a:pt x="340" y="117"/>
                </a:lnTo>
                <a:close/>
                <a:moveTo>
                  <a:pt x="220" y="96"/>
                </a:moveTo>
                <a:cubicBezTo>
                  <a:pt x="213" y="96"/>
                  <a:pt x="206" y="99"/>
                  <a:pt x="202" y="104"/>
                </a:cubicBezTo>
                <a:lnTo>
                  <a:pt x="202" y="104"/>
                </a:lnTo>
                <a:cubicBezTo>
                  <a:pt x="197" y="109"/>
                  <a:pt x="194" y="115"/>
                  <a:pt x="194" y="123"/>
                </a:cubicBezTo>
                <a:lnTo>
                  <a:pt x="194" y="174"/>
                </a:lnTo>
                <a:lnTo>
                  <a:pt x="186" y="175"/>
                </a:lnTo>
                <a:lnTo>
                  <a:pt x="186" y="166"/>
                </a:lnTo>
                <a:lnTo>
                  <a:pt x="162" y="166"/>
                </a:lnTo>
                <a:lnTo>
                  <a:pt x="137" y="151"/>
                </a:lnTo>
                <a:lnTo>
                  <a:pt x="77" y="151"/>
                </a:lnTo>
                <a:cubicBezTo>
                  <a:pt x="64" y="151"/>
                  <a:pt x="54" y="161"/>
                  <a:pt x="54" y="173"/>
                </a:cubicBezTo>
                <a:lnTo>
                  <a:pt x="54" y="243"/>
                </a:lnTo>
                <a:lnTo>
                  <a:pt x="77" y="243"/>
                </a:lnTo>
                <a:lnTo>
                  <a:pt x="77" y="192"/>
                </a:lnTo>
                <a:lnTo>
                  <a:pt x="81" y="192"/>
                </a:lnTo>
                <a:lnTo>
                  <a:pt x="81" y="243"/>
                </a:lnTo>
                <a:lnTo>
                  <a:pt x="81" y="256"/>
                </a:lnTo>
                <a:lnTo>
                  <a:pt x="81" y="350"/>
                </a:lnTo>
                <a:lnTo>
                  <a:pt x="106" y="350"/>
                </a:lnTo>
                <a:lnTo>
                  <a:pt x="106" y="272"/>
                </a:lnTo>
                <a:lnTo>
                  <a:pt x="112" y="272"/>
                </a:lnTo>
                <a:lnTo>
                  <a:pt x="112" y="350"/>
                </a:lnTo>
                <a:lnTo>
                  <a:pt x="137" y="350"/>
                </a:lnTo>
                <a:lnTo>
                  <a:pt x="137" y="336"/>
                </a:lnTo>
                <a:lnTo>
                  <a:pt x="137" y="256"/>
                </a:lnTo>
                <a:lnTo>
                  <a:pt x="137" y="243"/>
                </a:lnTo>
                <a:lnTo>
                  <a:pt x="137" y="192"/>
                </a:lnTo>
                <a:lnTo>
                  <a:pt x="137" y="177"/>
                </a:lnTo>
                <a:lnTo>
                  <a:pt x="162" y="192"/>
                </a:lnTo>
                <a:lnTo>
                  <a:pt x="186" y="192"/>
                </a:lnTo>
                <a:lnTo>
                  <a:pt x="186" y="185"/>
                </a:lnTo>
                <a:lnTo>
                  <a:pt x="194" y="184"/>
                </a:lnTo>
                <a:lnTo>
                  <a:pt x="194" y="222"/>
                </a:lnTo>
                <a:cubicBezTo>
                  <a:pt x="194" y="229"/>
                  <a:pt x="197" y="236"/>
                  <a:pt x="202" y="240"/>
                </a:cubicBezTo>
                <a:lnTo>
                  <a:pt x="202" y="240"/>
                </a:lnTo>
                <a:lnTo>
                  <a:pt x="202" y="241"/>
                </a:lnTo>
                <a:cubicBezTo>
                  <a:pt x="207" y="245"/>
                  <a:pt x="213" y="248"/>
                  <a:pt x="220" y="248"/>
                </a:cubicBezTo>
                <a:lnTo>
                  <a:pt x="340" y="248"/>
                </a:lnTo>
                <a:cubicBezTo>
                  <a:pt x="347" y="248"/>
                  <a:pt x="354" y="245"/>
                  <a:pt x="359" y="240"/>
                </a:cubicBezTo>
                <a:lnTo>
                  <a:pt x="359" y="241"/>
                </a:lnTo>
                <a:cubicBezTo>
                  <a:pt x="363" y="236"/>
                  <a:pt x="366" y="229"/>
                  <a:pt x="366" y="222"/>
                </a:cubicBezTo>
                <a:lnTo>
                  <a:pt x="366" y="123"/>
                </a:lnTo>
                <a:cubicBezTo>
                  <a:pt x="366" y="115"/>
                  <a:pt x="363" y="109"/>
                  <a:pt x="359" y="104"/>
                </a:cubicBezTo>
                <a:cubicBezTo>
                  <a:pt x="354" y="99"/>
                  <a:pt x="347" y="96"/>
                  <a:pt x="340" y="96"/>
                </a:cubicBezTo>
                <a:lnTo>
                  <a:pt x="220" y="96"/>
                </a:lnTo>
                <a:close/>
                <a:moveTo>
                  <a:pt x="344" y="254"/>
                </a:moveTo>
                <a:lnTo>
                  <a:pt x="344" y="277"/>
                </a:lnTo>
                <a:lnTo>
                  <a:pt x="325" y="277"/>
                </a:lnTo>
                <a:lnTo>
                  <a:pt x="346" y="351"/>
                </a:lnTo>
                <a:lnTo>
                  <a:pt x="319" y="351"/>
                </a:lnTo>
                <a:lnTo>
                  <a:pt x="298" y="277"/>
                </a:lnTo>
                <a:lnTo>
                  <a:pt x="271" y="277"/>
                </a:lnTo>
                <a:lnTo>
                  <a:pt x="250" y="351"/>
                </a:lnTo>
                <a:lnTo>
                  <a:pt x="223" y="351"/>
                </a:lnTo>
                <a:lnTo>
                  <a:pt x="244" y="277"/>
                </a:lnTo>
                <a:lnTo>
                  <a:pt x="221" y="277"/>
                </a:lnTo>
                <a:lnTo>
                  <a:pt x="221" y="254"/>
                </a:lnTo>
                <a:lnTo>
                  <a:pt x="344" y="254"/>
                </a:lnTo>
                <a:close/>
                <a:moveTo>
                  <a:pt x="109" y="75"/>
                </a:moveTo>
                <a:cubicBezTo>
                  <a:pt x="129" y="75"/>
                  <a:pt x="145" y="91"/>
                  <a:pt x="145" y="111"/>
                </a:cubicBezTo>
                <a:cubicBezTo>
                  <a:pt x="145" y="130"/>
                  <a:pt x="129" y="146"/>
                  <a:pt x="109" y="146"/>
                </a:cubicBezTo>
                <a:cubicBezTo>
                  <a:pt x="90" y="146"/>
                  <a:pt x="74" y="130"/>
                  <a:pt x="74" y="111"/>
                </a:cubicBezTo>
                <a:cubicBezTo>
                  <a:pt x="74" y="91"/>
                  <a:pt x="90" y="75"/>
                  <a:pt x="109" y="75"/>
                </a:cubicBezTo>
                <a:close/>
              </a:path>
            </a:pathLst>
          </a:custGeom>
          <a:solidFill>
            <a:srgbClr val="014723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8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Florian Bur - The Wa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609600" y="6311900"/>
            <a:ext cx="406400" cy="4064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00" r="2284" b="11992"/>
          <a:stretch>
            <a:fillRect/>
          </a:stretch>
        </p:blipFill>
        <p:spPr>
          <a:xfrm>
            <a:off x="4339400" y="923192"/>
            <a:ext cx="3433000" cy="10726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 vol="100000" numSld="10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274225" y="1834927"/>
            <a:ext cx="4893088" cy="2679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481244" y="1940324"/>
            <a:ext cx="4479050" cy="2468906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642044" y="47305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642044" y="1160585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FFFF00"/>
                </a:solidFill>
              </a:rPr>
              <a:t>02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5642044" y="1848111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8" name="圆角矩形 7"/>
          <p:cNvSpPr/>
          <p:nvPr/>
        </p:nvSpPr>
        <p:spPr>
          <a:xfrm>
            <a:off x="5642044" y="3223163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05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642044" y="5973264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09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6746944" y="47305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虚函数及其意义</a:t>
            </a:r>
            <a:endParaRPr lang="zh-CN" altLang="en-US" sz="2000" b="1" dirty="0"/>
          </a:p>
        </p:txBody>
      </p:sp>
      <p:sp>
        <p:nvSpPr>
          <p:cNvPr id="60" name="圆角矩形 59"/>
          <p:cNvSpPr/>
          <p:nvPr/>
        </p:nvSpPr>
        <p:spPr>
          <a:xfrm>
            <a:off x="6746944" y="1160585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FFFF00"/>
                </a:solidFill>
              </a:rPr>
              <a:t>多态的概念</a:t>
            </a:r>
            <a:endParaRPr lang="zh-CN" altLang="en-US" sz="2000" b="1" dirty="0">
              <a:solidFill>
                <a:srgbClr val="FFFF00"/>
              </a:solidFill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6746944" y="1848111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多态</a:t>
            </a:r>
            <a:r>
              <a:rPr lang="en-US" altLang="zh-CN" sz="2000" b="1" dirty="0"/>
              <a:t>-</a:t>
            </a:r>
            <a:r>
              <a:rPr lang="zh-CN" altLang="en-US" sz="2000" b="1" dirty="0"/>
              <a:t>函数重载</a:t>
            </a:r>
            <a:endParaRPr lang="zh-CN" altLang="en-US" sz="2000" b="1" dirty="0"/>
          </a:p>
        </p:txBody>
      </p:sp>
      <p:sp>
        <p:nvSpPr>
          <p:cNvPr id="62" name="圆角矩形 61"/>
          <p:cNvSpPr/>
          <p:nvPr/>
        </p:nvSpPr>
        <p:spPr>
          <a:xfrm>
            <a:off x="6746944" y="3223163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抽象类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6746944" y="5973264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多态的实现原理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zh-CN" altLang="en-US" sz="586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6"/>
          <p:cNvSpPr/>
          <p:nvPr/>
        </p:nvSpPr>
        <p:spPr>
          <a:xfrm>
            <a:off x="5642044" y="253563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18" name="圆角矩形 60"/>
          <p:cNvSpPr/>
          <p:nvPr/>
        </p:nvSpPr>
        <p:spPr>
          <a:xfrm>
            <a:off x="6746944" y="253563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多态</a:t>
            </a:r>
            <a:r>
              <a:rPr lang="en-US" altLang="zh-CN" sz="2000" b="1" dirty="0"/>
              <a:t>-</a:t>
            </a:r>
            <a:r>
              <a:rPr lang="zh-CN" altLang="en-US" sz="2000" b="1" dirty="0"/>
              <a:t>动态类型</a:t>
            </a:r>
            <a:endParaRPr lang="zh-CN" altLang="en-US" sz="2000" b="1" dirty="0"/>
          </a:p>
        </p:txBody>
      </p:sp>
      <p:sp>
        <p:nvSpPr>
          <p:cNvPr id="19" name="圆角矩形 7"/>
          <p:cNvSpPr/>
          <p:nvPr/>
        </p:nvSpPr>
        <p:spPr>
          <a:xfrm>
            <a:off x="5642044" y="5285741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08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圆角矩形 61"/>
          <p:cNvSpPr/>
          <p:nvPr/>
        </p:nvSpPr>
        <p:spPr>
          <a:xfrm>
            <a:off x="6746944" y="5285741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final 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关键字（</a:t>
            </a:r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C++11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）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圆角矩形 6"/>
          <p:cNvSpPr/>
          <p:nvPr/>
        </p:nvSpPr>
        <p:spPr>
          <a:xfrm>
            <a:off x="5642044" y="4598215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07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圆角矩形 60"/>
          <p:cNvSpPr/>
          <p:nvPr/>
        </p:nvSpPr>
        <p:spPr>
          <a:xfrm>
            <a:off x="6746944" y="4598215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RTTI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运行时类型识别机制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圆角矩形 6"/>
          <p:cNvSpPr/>
          <p:nvPr/>
        </p:nvSpPr>
        <p:spPr>
          <a:xfrm>
            <a:off x="5642044" y="391068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06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圆角矩形 60"/>
          <p:cNvSpPr/>
          <p:nvPr/>
        </p:nvSpPr>
        <p:spPr>
          <a:xfrm>
            <a:off x="6746944" y="391068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虚析构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5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 animBg="1"/>
      <p:bldP spid="5" grpId="0" animBg="1"/>
      <p:bldP spid="6" grpId="0" animBg="1"/>
      <p:bldP spid="7" grpId="0" animBg="1"/>
      <p:bldP spid="8" grpId="0" animBg="1"/>
      <p:bldP spid="9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/>
      <p:bldP spid="65" grpId="0"/>
      <p:bldP spid="16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编程语言中多态（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polymorphism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）概念（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1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86435" y="1908810"/>
            <a:ext cx="10659110" cy="4428490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846455" y="2150508"/>
            <a:ext cx="10334892" cy="428527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程序语言中，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多态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特指一个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标识符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指代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不同类型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的数据。或者说，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由具体的数据决定该标识符的语义。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例如：一桌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兄弟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吃饭，你发出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消息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“吃饭”（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OOP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中调用对象成员函数也称发消息）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兄弟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1: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执行“中国人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吃饭”程序，去拿筷子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兄弟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2: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执行“美国人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吃饭”程序，去拿刀叉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兄弟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3: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执行“印度人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吃饭”程序，伸出了手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兄弟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4: …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 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Brother&amp;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类型对象的吃饭行为，由它指代的实际对象的吃饭程序的定义决定。如果对象，如兄弟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，的类型是 中国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Brother 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，自然做出拿筷子行为。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编程语言中多态（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polymorphism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）概念（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2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86435" y="1908810"/>
            <a:ext cx="10659110" cy="4428490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848544" y="1908571"/>
            <a:ext cx="10334892" cy="43667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程序语言中，哪些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标识符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有哪些会满足多态定义？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函数重载（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Function Overload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函数名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，它有多个定义（注：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函数也是数据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方法重写（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Method Override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有虚函数基类的 </a:t>
            </a:r>
            <a:r>
              <a:rPr lang="zh-CN" altLang="en-US" sz="2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指针或引用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，它可指代派生类的对象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泛型（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Generics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模板（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Template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），即“参数化类型”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模板名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，例如 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vector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可指代各种类型数据的数组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-207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学论网-矩形 1"/>
          <p:cNvSpPr/>
          <p:nvPr/>
        </p:nvSpPr>
        <p:spPr>
          <a:xfrm>
            <a:off x="0" y="617551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编程语言中多态（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polymorphism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）概念（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3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766445" y="1404134"/>
            <a:ext cx="10659110" cy="5001430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928554" y="1404134"/>
            <a:ext cx="10334892" cy="159671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标识符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指定具体的函数或方法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静态绑定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：如果在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运行前由编译完成这个指定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，称为静态绑定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动态绑定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：如果在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运行时再完成这个指定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，称为动态绑定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" name="表格 2"/>
          <p:cNvGraphicFramePr>
            <a:graphicFrameLocks noGrp="1"/>
          </p:cNvGraphicFramePr>
          <p:nvPr/>
        </p:nvGraphicFramePr>
        <p:xfrm>
          <a:off x="1837962" y="3125559"/>
          <a:ext cx="8128000" cy="2974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8608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静态绑定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动态绑定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备注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函数重载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函数重载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 vMerge="1"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操作符重载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方法重写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虚函数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 vMerge="1"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接口实现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Java</a:t>
                      </a:r>
                      <a:r>
                        <a:rPr lang="zh-CN" altLang="en-US" dirty="0"/>
                        <a:t>等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 vMerge="1"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鸭子类型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解释型语言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泛型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泛型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Java</a:t>
                      </a:r>
                      <a:r>
                        <a:rPr lang="zh-CN" altLang="en-US" dirty="0"/>
                        <a:t>等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 vMerge="1"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模板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C++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bldLvl="0" animBg="1"/>
      <p:bldP spid="14" grpId="0" bldLvl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-1791046" y="1892300"/>
            <a:ext cx="5651845" cy="3073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-1556426" y="1998319"/>
            <a:ext cx="5261917" cy="2861362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642044" y="47305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642044" y="1160585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02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5642044" y="1848111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FFFF00"/>
                </a:solidFill>
              </a:rPr>
              <a:t>03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642044" y="3223163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05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642044" y="5973264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09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6746944" y="47305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虚函数及其意义</a:t>
            </a:r>
            <a:endParaRPr lang="zh-CN" altLang="en-US" sz="2000" b="1" dirty="0"/>
          </a:p>
        </p:txBody>
      </p:sp>
      <p:sp>
        <p:nvSpPr>
          <p:cNvPr id="60" name="圆角矩形 59"/>
          <p:cNvSpPr/>
          <p:nvPr/>
        </p:nvSpPr>
        <p:spPr>
          <a:xfrm>
            <a:off x="6746944" y="1160585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多态的概念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6746944" y="1848111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FFFF00"/>
                </a:solidFill>
              </a:rPr>
              <a:t>多态</a:t>
            </a:r>
            <a:r>
              <a:rPr lang="en-US" altLang="zh-CN" sz="2000" b="1" dirty="0">
                <a:solidFill>
                  <a:srgbClr val="FFFF00"/>
                </a:solidFill>
              </a:rPr>
              <a:t>-</a:t>
            </a:r>
            <a:r>
              <a:rPr lang="zh-CN" altLang="en-US" sz="2000" b="1" dirty="0">
                <a:solidFill>
                  <a:srgbClr val="FFFF00"/>
                </a:solidFill>
              </a:rPr>
              <a:t>函数重载</a:t>
            </a:r>
            <a:endParaRPr lang="zh-CN" altLang="en-US" sz="2000" b="1" dirty="0">
              <a:solidFill>
                <a:srgbClr val="FFFF00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6746944" y="3223163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抽象类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6746944" y="5973264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多态的实现原理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zh-CN" altLang="en-US" sz="586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6"/>
          <p:cNvSpPr/>
          <p:nvPr/>
        </p:nvSpPr>
        <p:spPr>
          <a:xfrm>
            <a:off x="5642044" y="253563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18" name="圆角矩形 60"/>
          <p:cNvSpPr/>
          <p:nvPr/>
        </p:nvSpPr>
        <p:spPr>
          <a:xfrm>
            <a:off x="6746944" y="253563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多态</a:t>
            </a:r>
            <a:r>
              <a:rPr lang="en-US" altLang="zh-CN" sz="2000" b="1" dirty="0"/>
              <a:t>-</a:t>
            </a:r>
            <a:r>
              <a:rPr lang="zh-CN" altLang="en-US" sz="2000" b="1" dirty="0"/>
              <a:t>动态类型</a:t>
            </a:r>
            <a:endParaRPr lang="zh-CN" altLang="en-US" sz="2000" b="1" dirty="0"/>
          </a:p>
        </p:txBody>
      </p:sp>
      <p:sp>
        <p:nvSpPr>
          <p:cNvPr id="19" name="圆角矩形 7"/>
          <p:cNvSpPr/>
          <p:nvPr/>
        </p:nvSpPr>
        <p:spPr>
          <a:xfrm>
            <a:off x="5642044" y="5285741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08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圆角矩形 61"/>
          <p:cNvSpPr/>
          <p:nvPr/>
        </p:nvSpPr>
        <p:spPr>
          <a:xfrm>
            <a:off x="6746944" y="5285741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final 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关键字（</a:t>
            </a:r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C++11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）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圆角矩形 6"/>
          <p:cNvSpPr/>
          <p:nvPr/>
        </p:nvSpPr>
        <p:spPr>
          <a:xfrm>
            <a:off x="5642044" y="4598215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07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圆角矩形 60"/>
          <p:cNvSpPr/>
          <p:nvPr/>
        </p:nvSpPr>
        <p:spPr>
          <a:xfrm>
            <a:off x="6746944" y="4598215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RTTI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运行时类型识别机制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圆角矩形 6"/>
          <p:cNvSpPr/>
          <p:nvPr/>
        </p:nvSpPr>
        <p:spPr>
          <a:xfrm>
            <a:off x="5642044" y="391068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06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圆角矩形 60"/>
          <p:cNvSpPr/>
          <p:nvPr/>
        </p:nvSpPr>
        <p:spPr>
          <a:xfrm>
            <a:off x="6746944" y="391068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虚析构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5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 animBg="1"/>
      <p:bldP spid="5" grpId="0" animBg="1"/>
      <p:bldP spid="6" grpId="0" animBg="1"/>
      <p:bldP spid="7" grpId="0" animBg="1"/>
      <p:bldP spid="8" grpId="0" animBg="1"/>
      <p:bldP spid="9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/>
      <p:bldP spid="65" grpId="0"/>
      <p:bldP spid="16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多态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——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函数重载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84345" y="1766488"/>
            <a:ext cx="10661199" cy="4969592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846456" y="1998108"/>
            <a:ext cx="10334892" cy="444820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</a:t>
            </a:r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编程中，要把编程语言结合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现实世界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进行思考。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考虑现在有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种水果：苹果、香蕉、樱桃，那么可以在</a:t>
            </a:r>
            <a:r>
              <a:rPr lang="en-US" altLang="zh-CN" sz="2800" b="1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中定义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Apple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Banana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Cherry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，它们有各自的成员变量和成员函数，当然也可以用类名来声明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。现在请思考：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如何用一个函数“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say(fruit)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”来辨别某个对象的水果种类？可以用</a:t>
            </a:r>
            <a:r>
              <a:rPr lang="en-US" altLang="zh-CN" sz="2800" b="1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printf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来输出水果种类。</a:t>
            </a:r>
            <a:endParaRPr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多态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——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函数重载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97573" y="1600044"/>
            <a:ext cx="11409435" cy="4969592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833228" y="1481377"/>
            <a:ext cx="10275813" cy="57022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如何用一个函数“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say(fruit)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”来辨别某个对象的水果种类？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学论网-www.xuelun.me"/>
          <p:cNvSpPr txBox="1"/>
          <p:nvPr/>
        </p:nvSpPr>
        <p:spPr>
          <a:xfrm>
            <a:off x="833227" y="2127181"/>
            <a:ext cx="5127957" cy="380187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如果学过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函数重载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，那么不难想到，可以重载多个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函数来实现。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在右方代码中，调用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同一函数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”，但传入不同类型的参数，会得到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不同的结果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709871" y="2661415"/>
            <a:ext cx="6482129" cy="35871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r>
              <a:rPr lang="en-US" altLang="zh-CN" sz="1800" b="1" i="1" kern="0" dirty="0">
                <a:solidFill>
                  <a:srgbClr val="7F848E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/*</a:t>
            </a:r>
            <a:r>
              <a:rPr lang="zh-CN" altLang="zh-CN" sz="1800" b="1" i="1" kern="0" dirty="0">
                <a:solidFill>
                  <a:srgbClr val="7F848E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可以随意填入成员</a:t>
            </a:r>
            <a:r>
              <a:rPr lang="en-US" altLang="zh-CN" sz="1800" b="1" i="1" kern="0" dirty="0">
                <a:solidFill>
                  <a:srgbClr val="7F848E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*/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Banana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r>
              <a:rPr lang="en-US" altLang="zh-CN" sz="1800" b="1" i="1" kern="0" dirty="0">
                <a:solidFill>
                  <a:srgbClr val="7F848E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/*</a:t>
            </a:r>
            <a:r>
              <a:rPr lang="zh-CN" altLang="zh-CN" sz="1800" b="1" i="1" kern="0" dirty="0">
                <a:solidFill>
                  <a:srgbClr val="7F848E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可以随意填入成员</a:t>
            </a:r>
            <a:r>
              <a:rPr lang="en-US" altLang="zh-CN" sz="1800" b="1" i="1" kern="0" dirty="0">
                <a:solidFill>
                  <a:srgbClr val="7F848E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*/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Cherry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r>
              <a:rPr lang="en-US" altLang="zh-CN" sz="1800" b="1" i="1" kern="0" dirty="0">
                <a:solidFill>
                  <a:srgbClr val="7F848E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/*</a:t>
            </a:r>
            <a:r>
              <a:rPr lang="zh-CN" altLang="zh-CN" sz="1800" b="1" i="1" kern="0" dirty="0">
                <a:solidFill>
                  <a:srgbClr val="7F848E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可以随意填入成员</a:t>
            </a:r>
            <a:r>
              <a:rPr lang="en-US" altLang="zh-CN" sz="1800" b="1" i="1" kern="0" dirty="0">
                <a:solidFill>
                  <a:srgbClr val="7F848E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*/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i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 {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an apple!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Banana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i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){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 banana!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Cherry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i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){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 cherry!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int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main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Banana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b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Cherry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b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多态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——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函数重载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97573" y="1600044"/>
            <a:ext cx="11409435" cy="4969592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710961" y="1961181"/>
            <a:ext cx="848164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i="1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  <a:r>
              <a:rPr lang="en-US" altLang="zh-CN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   // </a:t>
            </a:r>
            <a:r>
              <a:rPr lang="zh-CN" altLang="en-US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整数类型数据的绝对值函数</a:t>
            </a:r>
            <a:endParaRPr lang="zh-CN" altLang="en-US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"Using integer version of abs().</a:t>
            </a:r>
            <a:r>
              <a:rPr lang="en-US" altLang="zh-CN" b="1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b="1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CN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1" i="1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i="1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b="1" i="1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zh-CN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CN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i="1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{</a:t>
            </a:r>
            <a:r>
              <a:rPr lang="en-US" altLang="zh-CN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 // </a:t>
            </a:r>
            <a:r>
              <a:rPr lang="zh-CN" altLang="en-US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浮点类型数据的绝对值函数</a:t>
            </a:r>
            <a:endParaRPr lang="zh-CN" altLang="en-US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"Using floating-point version of abs().</a:t>
            </a:r>
            <a:r>
              <a:rPr lang="en-US" altLang="zh-CN" b="1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b="1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CN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1" i="1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0.0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i="1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b="1" i="1" dirty="0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zh-CN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CN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() {    </a:t>
            </a:r>
            <a:endParaRPr lang="en-US" altLang="zh-CN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b="1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b="1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1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b="1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   // </a:t>
            </a:r>
            <a:r>
              <a:rPr lang="zh-CN" altLang="en-US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调用</a:t>
            </a:r>
            <a:r>
              <a:rPr lang="en-US" altLang="zh-CN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abs()</a:t>
            </a:r>
            <a:r>
              <a:rPr lang="zh-CN" altLang="en-US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的整数版本</a:t>
            </a:r>
            <a:endParaRPr lang="zh-CN" altLang="en-US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 err="1">
                <a:solidFill>
                  <a:srgbClr val="E06C75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1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3.14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b="1" dirty="0">
                <a:solidFill>
                  <a:srgbClr val="61AFEF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1" dirty="0">
                <a:solidFill>
                  <a:srgbClr val="56B6C2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lang="en-US" altLang="zh-CN" b="1" dirty="0">
                <a:solidFill>
                  <a:srgbClr val="98C379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  // </a:t>
            </a:r>
            <a:r>
              <a:rPr lang="zh-CN" altLang="en-US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调用</a:t>
            </a:r>
            <a:r>
              <a:rPr lang="en-US" altLang="zh-CN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abs()</a:t>
            </a:r>
            <a:r>
              <a:rPr lang="zh-CN" altLang="en-US" b="1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的浮点版本</a:t>
            </a:r>
            <a:endParaRPr lang="zh-CN" altLang="en-US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1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zh-CN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1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CN" b="1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多态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——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函数重载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97573" y="1600044"/>
            <a:ext cx="10661199" cy="4969592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833228" y="1663405"/>
            <a:ext cx="10525544" cy="473604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从函数使用角度：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say(something…)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由实参数据类型，函数 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 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的选择不同的行为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从函数设计角度：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say(type1,type2,…)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由型参类型，赋予函数 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 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的不同定义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方便用户在不同情景下完成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相同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的业务。例如：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saveUser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 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id,string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name,…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saveUser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从多态实现角度：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参见 </a:t>
            </a:r>
            <a:r>
              <a:rPr lang="en-US" altLang="zh-CN" sz="24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cppreference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重载决议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718759" y="1638299"/>
            <a:ext cx="4826413" cy="278742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846986" y="1737729"/>
            <a:ext cx="4601314" cy="2574199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642044" y="47305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642044" y="1160585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02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5642044" y="1848111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03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642044" y="3223163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05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642044" y="5973264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09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6746944" y="47305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虚函数及其意义</a:t>
            </a:r>
            <a:endParaRPr lang="zh-CN" altLang="en-US" sz="2000" b="1" dirty="0"/>
          </a:p>
        </p:txBody>
      </p:sp>
      <p:sp>
        <p:nvSpPr>
          <p:cNvPr id="60" name="圆角矩形 59"/>
          <p:cNvSpPr/>
          <p:nvPr/>
        </p:nvSpPr>
        <p:spPr>
          <a:xfrm>
            <a:off x="6746944" y="1160585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多态的概念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1" name="圆角矩形 60"/>
          <p:cNvSpPr/>
          <p:nvPr/>
        </p:nvSpPr>
        <p:spPr>
          <a:xfrm>
            <a:off x="6746944" y="1848111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多态</a:t>
            </a:r>
            <a:r>
              <a:rPr lang="en-US" altLang="zh-CN" sz="2000" b="1" dirty="0">
                <a:solidFill>
                  <a:schemeClr val="bg1"/>
                </a:solidFill>
              </a:rPr>
              <a:t>-</a:t>
            </a:r>
            <a:r>
              <a:rPr lang="zh-CN" altLang="en-US" sz="2000" b="1" dirty="0">
                <a:solidFill>
                  <a:schemeClr val="bg1"/>
                </a:solidFill>
              </a:rPr>
              <a:t>函数重载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62" name="圆角矩形 61"/>
          <p:cNvSpPr/>
          <p:nvPr/>
        </p:nvSpPr>
        <p:spPr>
          <a:xfrm>
            <a:off x="6746944" y="3223163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抽象类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6746944" y="5973264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多态的实现原理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zh-CN" altLang="en-US" sz="586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6"/>
          <p:cNvSpPr/>
          <p:nvPr/>
        </p:nvSpPr>
        <p:spPr>
          <a:xfrm>
            <a:off x="5642044" y="253563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FFFF00"/>
                </a:solidFill>
              </a:rPr>
              <a:t>04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  <p:sp>
        <p:nvSpPr>
          <p:cNvPr id="18" name="圆角矩形 60"/>
          <p:cNvSpPr/>
          <p:nvPr/>
        </p:nvSpPr>
        <p:spPr>
          <a:xfrm>
            <a:off x="6746944" y="253563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FFFF00"/>
                </a:solidFill>
              </a:rPr>
              <a:t>多态</a:t>
            </a:r>
            <a:r>
              <a:rPr lang="en-US" altLang="zh-CN" sz="2000" b="1" dirty="0">
                <a:solidFill>
                  <a:srgbClr val="FFFF00"/>
                </a:solidFill>
              </a:rPr>
              <a:t>-</a:t>
            </a:r>
            <a:r>
              <a:rPr lang="zh-CN" altLang="en-US" sz="2000" b="1" dirty="0">
                <a:solidFill>
                  <a:srgbClr val="FFFF00"/>
                </a:solidFill>
              </a:rPr>
              <a:t>动态类型</a:t>
            </a:r>
            <a:endParaRPr lang="zh-CN" altLang="en-US" sz="2000" b="1" dirty="0">
              <a:solidFill>
                <a:srgbClr val="FFFF00"/>
              </a:solidFill>
            </a:endParaRPr>
          </a:p>
        </p:txBody>
      </p:sp>
      <p:sp>
        <p:nvSpPr>
          <p:cNvPr id="19" name="圆角矩形 7"/>
          <p:cNvSpPr/>
          <p:nvPr/>
        </p:nvSpPr>
        <p:spPr>
          <a:xfrm>
            <a:off x="5642044" y="5285741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08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圆角矩形 61"/>
          <p:cNvSpPr/>
          <p:nvPr/>
        </p:nvSpPr>
        <p:spPr>
          <a:xfrm>
            <a:off x="6746944" y="5285741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final 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关键字（</a:t>
            </a:r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C++11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）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圆角矩形 6"/>
          <p:cNvSpPr/>
          <p:nvPr/>
        </p:nvSpPr>
        <p:spPr>
          <a:xfrm>
            <a:off x="5642044" y="4598215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07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圆角矩形 60"/>
          <p:cNvSpPr/>
          <p:nvPr/>
        </p:nvSpPr>
        <p:spPr>
          <a:xfrm>
            <a:off x="6746944" y="4598215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RTTI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运行时类型识别机制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圆角矩形 6"/>
          <p:cNvSpPr/>
          <p:nvPr/>
        </p:nvSpPr>
        <p:spPr>
          <a:xfrm>
            <a:off x="5642044" y="391068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06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圆角矩形 60"/>
          <p:cNvSpPr/>
          <p:nvPr/>
        </p:nvSpPr>
        <p:spPr>
          <a:xfrm>
            <a:off x="6746944" y="391068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虚析构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5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 animBg="1"/>
      <p:bldP spid="5" grpId="0" animBg="1"/>
      <p:bldP spid="6" grpId="0" animBg="1"/>
      <p:bldP spid="7" grpId="0" animBg="1"/>
      <p:bldP spid="8" grpId="0" animBg="1"/>
      <p:bldP spid="9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/>
      <p:bldP spid="65" grpId="0"/>
      <p:bldP spid="16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683637" y="1654857"/>
            <a:ext cx="4735823" cy="303983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939834" y="1848111"/>
            <a:ext cx="4223427" cy="2800470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642044" y="47305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FFFF00"/>
                </a:solidFill>
              </a:rPr>
              <a:t>01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5642044" y="1160585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/>
        </p:nvSpPr>
        <p:spPr>
          <a:xfrm>
            <a:off x="5642044" y="1848111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8" name="圆角矩形 7"/>
          <p:cNvSpPr/>
          <p:nvPr/>
        </p:nvSpPr>
        <p:spPr>
          <a:xfrm>
            <a:off x="5642044" y="3223163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05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642044" y="5973264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09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9" name="圆角矩形 58"/>
          <p:cNvSpPr/>
          <p:nvPr/>
        </p:nvSpPr>
        <p:spPr>
          <a:xfrm>
            <a:off x="6746944" y="47305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FFFF00"/>
                </a:solidFill>
              </a:rPr>
              <a:t>虚函数及其意义</a:t>
            </a:r>
            <a:endParaRPr lang="zh-CN" altLang="en-US" sz="2000" b="1" dirty="0">
              <a:solidFill>
                <a:srgbClr val="FFFF00"/>
              </a:solidFill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6746944" y="1160585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多态的概念</a:t>
            </a:r>
            <a:endParaRPr lang="zh-CN" altLang="en-US" sz="2000" b="1" dirty="0"/>
          </a:p>
        </p:txBody>
      </p:sp>
      <p:sp>
        <p:nvSpPr>
          <p:cNvPr id="61" name="圆角矩形 60"/>
          <p:cNvSpPr/>
          <p:nvPr/>
        </p:nvSpPr>
        <p:spPr>
          <a:xfrm>
            <a:off x="6746944" y="1848111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多态</a:t>
            </a:r>
            <a:r>
              <a:rPr lang="en-US" altLang="zh-CN" sz="2000" b="1" dirty="0"/>
              <a:t>-</a:t>
            </a:r>
            <a:r>
              <a:rPr lang="zh-CN" altLang="en-US" sz="2000" b="1" dirty="0"/>
              <a:t>函数重载</a:t>
            </a:r>
            <a:endParaRPr lang="zh-CN" altLang="en-US" sz="2000" b="1" dirty="0"/>
          </a:p>
        </p:txBody>
      </p:sp>
      <p:sp>
        <p:nvSpPr>
          <p:cNvPr id="62" name="圆角矩形 61"/>
          <p:cNvSpPr/>
          <p:nvPr/>
        </p:nvSpPr>
        <p:spPr>
          <a:xfrm>
            <a:off x="6746944" y="3223163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抽象类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3" name="圆角矩形 62"/>
          <p:cNvSpPr/>
          <p:nvPr/>
        </p:nvSpPr>
        <p:spPr>
          <a:xfrm>
            <a:off x="6746944" y="5973264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多态的实现原理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zh-CN" altLang="en-US" sz="5865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6"/>
          <p:cNvSpPr/>
          <p:nvPr/>
        </p:nvSpPr>
        <p:spPr>
          <a:xfrm>
            <a:off x="5642044" y="253563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18" name="圆角矩形 60"/>
          <p:cNvSpPr/>
          <p:nvPr/>
        </p:nvSpPr>
        <p:spPr>
          <a:xfrm>
            <a:off x="6746944" y="253563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多态</a:t>
            </a:r>
            <a:r>
              <a:rPr lang="en-US" altLang="zh-CN" sz="2000" b="1" dirty="0"/>
              <a:t>-</a:t>
            </a:r>
            <a:r>
              <a:rPr lang="zh-CN" altLang="en-US" sz="2000" b="1" dirty="0"/>
              <a:t>动态类型</a:t>
            </a:r>
            <a:endParaRPr lang="zh-CN" altLang="en-US" sz="2000" b="1" dirty="0"/>
          </a:p>
        </p:txBody>
      </p:sp>
      <p:sp>
        <p:nvSpPr>
          <p:cNvPr id="19" name="圆角矩形 7"/>
          <p:cNvSpPr/>
          <p:nvPr/>
        </p:nvSpPr>
        <p:spPr>
          <a:xfrm>
            <a:off x="5642044" y="5285741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08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圆角矩形 61"/>
          <p:cNvSpPr/>
          <p:nvPr/>
        </p:nvSpPr>
        <p:spPr>
          <a:xfrm>
            <a:off x="6746944" y="5285741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final 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关键字（</a:t>
            </a:r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C++11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）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圆角矩形 6"/>
          <p:cNvSpPr/>
          <p:nvPr/>
        </p:nvSpPr>
        <p:spPr>
          <a:xfrm>
            <a:off x="5642044" y="4598215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07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圆角矩形 60"/>
          <p:cNvSpPr/>
          <p:nvPr/>
        </p:nvSpPr>
        <p:spPr>
          <a:xfrm>
            <a:off x="6746944" y="4598215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solidFill>
                  <a:schemeClr val="bg1">
                    <a:lumMod val="75000"/>
                  </a:schemeClr>
                </a:solidFill>
              </a:rPr>
              <a:t>RTTI</a:t>
            </a:r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运行时类型识别机制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圆角矩形 6"/>
          <p:cNvSpPr/>
          <p:nvPr/>
        </p:nvSpPr>
        <p:spPr>
          <a:xfrm>
            <a:off x="5642044" y="391068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>
                    <a:lumMod val="75000"/>
                  </a:schemeClr>
                </a:solidFill>
              </a:rPr>
              <a:t>06</a:t>
            </a:r>
            <a:endParaRPr lang="zh-CN" altLang="en-US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圆角矩形 60"/>
          <p:cNvSpPr/>
          <p:nvPr/>
        </p:nvSpPr>
        <p:spPr>
          <a:xfrm>
            <a:off x="6746944" y="391068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0147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75000"/>
                  </a:schemeClr>
                </a:solidFill>
              </a:rPr>
              <a:t>虚析构</a:t>
            </a:r>
            <a:endParaRPr lang="zh-CN" altLang="en-US" sz="2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5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 animBg="1"/>
      <p:bldP spid="5" grpId="0" animBg="1"/>
      <p:bldP spid="6" grpId="0" animBg="1"/>
      <p:bldP spid="7" grpId="0" animBg="1"/>
      <p:bldP spid="8" grpId="0" animBg="1"/>
      <p:bldP spid="9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/>
      <p:bldP spid="65" grpId="0"/>
      <p:bldP spid="16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16015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学论网-矩形 1"/>
          <p:cNvSpPr/>
          <p:nvPr/>
        </p:nvSpPr>
        <p:spPr>
          <a:xfrm>
            <a:off x="0" y="548036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静态类型 与 动态类型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809308" y="1318473"/>
            <a:ext cx="10659110" cy="5072802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928554" y="1323359"/>
            <a:ext cx="10334892" cy="336194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静态类型</a:t>
            </a: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对程序进行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编译时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分析所得到的表达式的类型被称为表达式的静态类型。程序执行时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静态类型不会更改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2000" dirty="0">
                <a:highlight>
                  <a:srgbClr val="FFFF00"/>
                </a:highlight>
              </a:rPr>
              <a:t>表达式的静态类型在编译时总是已知的，它是变量声明时的类型或者表达式⽣成的类型</a:t>
            </a:r>
            <a:endParaRPr lang="zh-CN" altLang="en-US" sz="2000" dirty="0">
              <a:highlight>
                <a:srgbClr val="FFFF00"/>
              </a:highlight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动态类型</a:t>
            </a: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若某个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泛左值表达式（左值和将亡值）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指代某个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多态对象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，则其最终派生对象的类型被称为其动态类型。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36766" y="4670151"/>
            <a:ext cx="9518468" cy="175432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dirty="0">
                <a:latin typeface="Cambria" panose="02040503050406030204" pitchFamily="18" charset="0"/>
                <a:ea typeface="Cambria" panose="02040503050406030204" pitchFamily="18" charset="0"/>
              </a:rPr>
              <a:t>struct B { virtual ~B() {} };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//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</a:rPr>
              <a:t>多态类型：至少包含一个虚函数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Cambria" panose="02040503050406030204" pitchFamily="18" charset="0"/>
            </a:endParaRPr>
          </a:p>
          <a:p>
            <a:r>
              <a:rPr lang="en-US" altLang="zh-CN" dirty="0">
                <a:latin typeface="Cambria" panose="02040503050406030204" pitchFamily="18" charset="0"/>
                <a:ea typeface="Cambria" panose="02040503050406030204" pitchFamily="18" charset="0"/>
              </a:rPr>
              <a:t>struct D: B {};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//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</a:rPr>
              <a:t>多态类型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Cambria" panose="02040503050406030204" pitchFamily="18" charset="0"/>
            </a:endParaRPr>
          </a:p>
          <a:p>
            <a:r>
              <a:rPr lang="en-US" altLang="zh-CN" dirty="0">
                <a:latin typeface="Cambria" panose="02040503050406030204" pitchFamily="18" charset="0"/>
                <a:ea typeface="Cambria" panose="02040503050406030204" pitchFamily="18" charset="0"/>
              </a:rPr>
              <a:t>D </a:t>
            </a:r>
            <a:r>
              <a:rPr lang="en-US" altLang="zh-CN" dirty="0" err="1">
                <a:latin typeface="Cambria" panose="02040503050406030204" pitchFamily="18" charset="0"/>
                <a:ea typeface="Cambria" panose="02040503050406030204" pitchFamily="18" charset="0"/>
              </a:rPr>
              <a:t>d</a:t>
            </a:r>
            <a:r>
              <a:rPr lang="en-US" altLang="zh-CN" dirty="0">
                <a:latin typeface="Cambria" panose="02040503050406030204" pitchFamily="18" charset="0"/>
                <a:ea typeface="Cambria" panose="02040503050406030204" pitchFamily="18" charset="0"/>
              </a:rPr>
              <a:t>;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//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</a:rPr>
              <a:t>最终派生对象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Cambria" panose="02040503050406030204" pitchFamily="18" charset="0"/>
            </a:endParaRPr>
          </a:p>
          <a:p>
            <a:r>
              <a:rPr lang="en-US" altLang="zh-CN" dirty="0">
                <a:latin typeface="Cambria" panose="02040503050406030204" pitchFamily="18" charset="0"/>
                <a:ea typeface="Cambria" panose="02040503050406030204" pitchFamily="18" charset="0"/>
              </a:rPr>
              <a:t>B* </a:t>
            </a:r>
            <a:r>
              <a:rPr lang="en-US" altLang="zh-CN" dirty="0" err="1">
                <a:latin typeface="Cambria" panose="02040503050406030204" pitchFamily="18" charset="0"/>
                <a:ea typeface="Cambria" panose="02040503050406030204" pitchFamily="18" charset="0"/>
              </a:rPr>
              <a:t>ptr</a:t>
            </a:r>
            <a:r>
              <a:rPr lang="en-US" altLang="zh-CN" dirty="0">
                <a:latin typeface="Cambria" panose="02040503050406030204" pitchFamily="18" charset="0"/>
                <a:ea typeface="Cambria" panose="02040503050406030204" pitchFamily="18" charset="0"/>
              </a:rPr>
              <a:t> = &amp;d;</a:t>
            </a:r>
            <a:endParaRPr lang="en-US" altLang="zh-CN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// (*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ptr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</a:rPr>
              <a:t>的静态类型为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。什么条件下 *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Ptr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是静态类型？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// (*</a:t>
            </a:r>
            <a:r>
              <a:rPr lang="en-US" altLang="zh-CN" dirty="0" err="1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ptr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</a:rPr>
              <a:t>的动态类型为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Cambria" panose="020405030504060302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798230" y="6354718"/>
            <a:ext cx="221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Cppreference</a:t>
            </a:r>
            <a:r>
              <a:rPr lang="zh-CN" altLang="en-US" dirty="0"/>
              <a:t>：类型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bldLvl="0" animBg="1"/>
      <p:bldP spid="14" grpId="0" bldLvl="0" animBg="1"/>
      <p:bldP spid="1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静态类型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——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静态绑定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学论网-矩形 1"/>
          <p:cNvSpPr/>
          <p:nvPr/>
        </p:nvSpPr>
        <p:spPr>
          <a:xfrm>
            <a:off x="697573" y="1600044"/>
            <a:ext cx="10661199" cy="4969592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0" name="学论网-www.xuelun.me"/>
          <p:cNvSpPr txBox="1"/>
          <p:nvPr/>
        </p:nvSpPr>
        <p:spPr>
          <a:xfrm>
            <a:off x="859437" y="1528840"/>
            <a:ext cx="5805304" cy="456227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从继承的特性可知，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Apple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Banana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Cherry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个类中即使没有实现“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”函数，会自动继承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Fruit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类的函数。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在 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 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函数中， 对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`</a:t>
            </a:r>
            <a:r>
              <a:rPr lang="en-US" altLang="zh-CN" sz="20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a.say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()` </a:t>
            </a:r>
            <a:r>
              <a:rPr lang="zh-CN" altLang="en-US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编译会延</a:t>
            </a:r>
            <a:r>
              <a:rPr lang="en-US" altLang="zh-CN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Apple</a:t>
            </a:r>
            <a:r>
              <a:rPr lang="zh-CN" altLang="en-US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继承树向上，找到最近的</a:t>
            </a:r>
            <a:r>
              <a:rPr lang="en-US" altLang="zh-CN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</a:t>
            </a:r>
            <a:r>
              <a:rPr lang="zh-CN" altLang="en-US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成员函数定义，并翻译为</a:t>
            </a:r>
            <a:r>
              <a:rPr lang="en-US" altLang="zh-CN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`call Fruit::say(a)`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</a:t>
            </a:r>
            <a:r>
              <a:rPr lang="zh-CN" altLang="en-US" sz="20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静态联编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main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函数中三次调用都会输出“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I‘m a fruit!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显然，我们想要它们输出自己的水果种类，那就期望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重写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en-US" altLang="zh-CN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</a:t>
            </a:r>
            <a:r>
              <a:rPr lang="zh-CN" altLang="en-US" sz="20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”函数。</a:t>
            </a:r>
            <a:endParaRPr lang="en-US" altLang="zh-CN" sz="20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098426" y="1674450"/>
            <a:ext cx="4694031" cy="48951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public: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 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    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 fruit!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: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Banana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: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Cherry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: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int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main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Banana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b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Cherry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1800" b="1" kern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.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b</a:t>
            </a:r>
            <a:r>
              <a:rPr lang="en-US" altLang="zh-CN" sz="1800" b="1" kern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.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</a:t>
            </a:r>
            <a:r>
              <a:rPr lang="en-US" altLang="zh-CN" sz="1800" b="1" kern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.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9" grpId="0" bldLvl="0" animBg="1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静态类型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——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静态绑定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学论网-矩形 1"/>
          <p:cNvSpPr/>
          <p:nvPr/>
        </p:nvSpPr>
        <p:spPr>
          <a:xfrm>
            <a:off x="697573" y="1600044"/>
            <a:ext cx="10661199" cy="4969592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0" name="学论网-www.xuelun.me"/>
          <p:cNvSpPr txBox="1"/>
          <p:nvPr/>
        </p:nvSpPr>
        <p:spPr>
          <a:xfrm>
            <a:off x="813104" y="1540314"/>
            <a:ext cx="5963394" cy="500220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重写（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Overwrite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一个相同函数名、相同参数的函数，会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覆盖或隐藏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之前继承而来的函数。那么再次调用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Apple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对象的“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”函数时，就不会输出“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I‘m a fruit!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”。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编译器翻译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`</a:t>
            </a:r>
            <a:r>
              <a:rPr lang="en-US" altLang="zh-CN" sz="24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a.say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()`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延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Apple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继承树向上，找到最近的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say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成员函数定义，并翻译为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`call Apple::say(a)`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得到期望输出 “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I‘m an apple!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89102" y="1736548"/>
            <a:ext cx="4505325" cy="44591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public: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 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    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 fruit!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: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public: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 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    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an apple!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Banana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: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public: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 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    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 banana!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9" grpId="0" bldLvl="0" animBg="1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静态类型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——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静态绑定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学论网-矩形 1"/>
          <p:cNvSpPr/>
          <p:nvPr/>
        </p:nvSpPr>
        <p:spPr>
          <a:xfrm>
            <a:off x="697573" y="1600044"/>
            <a:ext cx="10661199" cy="4969592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0" name="学论网-www.xuelun.me"/>
          <p:cNvSpPr txBox="1"/>
          <p:nvPr/>
        </p:nvSpPr>
        <p:spPr>
          <a:xfrm>
            <a:off x="765400" y="1663405"/>
            <a:ext cx="10525544" cy="121655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基类指针指向派生类对象，这对于实现多态性的行为是至关重要的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学论网-www.xuelun.me"/>
          <p:cNvSpPr txBox="1"/>
          <p:nvPr/>
        </p:nvSpPr>
        <p:spPr>
          <a:xfrm>
            <a:off x="833228" y="2950920"/>
            <a:ext cx="5418942" cy="343254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派生类可以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重写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从基类继承过来的函数，那么请问右图的代码会输出什么？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</a:t>
            </a: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· I’m a fruit!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· I’m an apple!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387825" y="2363957"/>
            <a:ext cx="4626418" cy="424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public: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 { 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    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 fruit!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 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: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{ 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public: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 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    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an apple!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int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main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*</a:t>
            </a:r>
            <a:r>
              <a:rPr lang="en-US" altLang="zh-CN" sz="1800" b="1" kern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fPtr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&amp;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fPtr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-&gt;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9" grpId="0" bldLvl="0" animBg="1"/>
      <p:bldP spid="10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静态类型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——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静态绑定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学论网-矩形 1"/>
          <p:cNvSpPr/>
          <p:nvPr/>
        </p:nvSpPr>
        <p:spPr>
          <a:xfrm>
            <a:off x="697573" y="1600044"/>
            <a:ext cx="10661199" cy="4969592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0" name="学论网-www.xuelun.me"/>
          <p:cNvSpPr txBox="1"/>
          <p:nvPr/>
        </p:nvSpPr>
        <p:spPr>
          <a:xfrm>
            <a:off x="765400" y="1663405"/>
            <a:ext cx="10525544" cy="57022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学论网-www.xuelun.me"/>
          <p:cNvSpPr txBox="1"/>
          <p:nvPr/>
        </p:nvSpPr>
        <p:spPr>
          <a:xfrm>
            <a:off x="858305" y="1946013"/>
            <a:ext cx="5507661" cy="43667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答案是：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· I’m a fruit!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默认这样的成员函数覆盖为隐藏。*</a:t>
            </a:r>
            <a:r>
              <a:rPr lang="en-US" altLang="zh-CN" sz="2400" dirty="0" err="1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fPtr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动态类型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</a:t>
            </a:r>
            <a:r>
              <a:rPr lang="zh-CN" altLang="en-US" sz="24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满足</a:t>
            </a:r>
            <a:endParaRPr lang="en-US" altLang="zh-CN" sz="24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多态类型指针或引用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访问的成员是虚函数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既然是</a:t>
            </a:r>
            <a:r>
              <a:rPr lang="zh-CN" altLang="en-US" sz="2400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静态类型，编译器直接解释为 </a:t>
            </a:r>
            <a:r>
              <a:rPr lang="en-US" altLang="zh-CN" sz="2400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Fruit::Say(</a:t>
            </a:r>
            <a:r>
              <a:rPr lang="en-US" altLang="zh-CN" sz="2400" dirty="0" err="1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fptr</a:t>
            </a:r>
            <a:r>
              <a:rPr lang="en-US" altLang="zh-CN" sz="2400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2400" dirty="0">
              <a:solidFill>
                <a:srgbClr val="595959"/>
              </a:solidFill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698440" y="1870177"/>
            <a:ext cx="4626418" cy="424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public: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 { 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    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 fruit!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 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: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{ 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public: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 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    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an apple!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int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main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*</a:t>
            </a:r>
            <a:r>
              <a:rPr lang="en-US" altLang="zh-CN" sz="1800" b="1" kern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fPtr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&amp;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fPtr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-&gt;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9" grpId="0" bldLvl="0" animBg="1"/>
      <p:bldP spid="10" grpId="0"/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动态类型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——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动态绑定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学论网-矩形 1"/>
          <p:cNvSpPr/>
          <p:nvPr/>
        </p:nvSpPr>
        <p:spPr>
          <a:xfrm>
            <a:off x="5161085" y="1663405"/>
            <a:ext cx="6880386" cy="3369127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0" name="学论网-www.xuelun.me"/>
          <p:cNvSpPr txBox="1"/>
          <p:nvPr/>
        </p:nvSpPr>
        <p:spPr>
          <a:xfrm>
            <a:off x="765400" y="1663405"/>
            <a:ext cx="10525544" cy="57022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学论网-www.xuelun.me"/>
          <p:cNvSpPr txBox="1"/>
          <p:nvPr/>
        </p:nvSpPr>
        <p:spPr>
          <a:xfrm>
            <a:off x="202791" y="1663166"/>
            <a:ext cx="4869879" cy="380187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只需要在</a:t>
            </a:r>
            <a:r>
              <a:rPr lang="zh-CN" alt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基类</a:t>
            </a:r>
            <a:r>
              <a:rPr lang="zh-CN" altLang="en-US" sz="2800" b="1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的成员函数前面加上</a:t>
            </a:r>
            <a:r>
              <a:rPr lang="en-US" altLang="zh-CN" sz="2800" b="1" dirty="0">
                <a:solidFill>
                  <a:srgbClr val="FF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virtual</a:t>
            </a:r>
            <a:r>
              <a:rPr lang="zh-CN" altLang="en-US" sz="2800" b="1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关键字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，就能把一个函数声明为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虚函数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。该类及其子类都是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多态类型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。（注意：</a:t>
            </a:r>
            <a:r>
              <a:rPr lang="en-US" altLang="zh-CN" sz="2800" b="1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apple</a:t>
            </a:r>
            <a:r>
              <a:rPr lang="zh-CN" altLang="en-US" sz="2800" b="1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也是多态类型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337914" y="1663405"/>
            <a:ext cx="6703557" cy="33691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public: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virtual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 { 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 fruit!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 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class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: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{ 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public: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 { </a:t>
            </a:r>
            <a:r>
              <a:rPr lang="en-US" altLang="zh-CN" sz="1800" b="1" kern="0" dirty="0" err="1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printf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"I'm an apple!</a:t>
            </a:r>
            <a:r>
              <a:rPr lang="en-US" altLang="zh-CN" sz="1800" b="1" kern="0" dirty="0">
                <a:solidFill>
                  <a:srgbClr val="56B6C2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\n</a:t>
            </a:r>
            <a:r>
              <a:rPr lang="en-US" altLang="zh-CN" sz="1800" b="1" kern="0" dirty="0">
                <a:solidFill>
                  <a:srgbClr val="98C37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"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); 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int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main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(){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Apple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>
                <a:solidFill>
                  <a:srgbClr val="E5C07B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Fruit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*</a:t>
            </a:r>
            <a:r>
              <a:rPr lang="en-US" altLang="zh-CN" sz="1800" b="1" kern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fPtr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b="1" kern="0" dirty="0">
                <a:solidFill>
                  <a:srgbClr val="C678D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&amp;</a:t>
            </a:r>
            <a:r>
              <a:rPr lang="en-US" altLang="zh-CN" sz="1800" b="1" kern="0" dirty="0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   </a:t>
            </a:r>
            <a:r>
              <a:rPr lang="en-US" altLang="zh-CN" sz="1800" b="1" kern="0" dirty="0" err="1">
                <a:solidFill>
                  <a:srgbClr val="E06C75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fPtr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-&gt;</a:t>
            </a:r>
            <a:r>
              <a:rPr lang="en-US" altLang="zh-CN" sz="1800" b="1" kern="0" dirty="0">
                <a:solidFill>
                  <a:srgbClr val="61AFE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say</a:t>
            </a: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();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  <a:p>
            <a:pPr algn="l">
              <a:lnSpc>
                <a:spcPts val="1650"/>
              </a:lnSpc>
            </a:pPr>
            <a:r>
              <a:rPr lang="en-US" altLang="zh-CN" sz="1800" b="1" kern="0" dirty="0">
                <a:solidFill>
                  <a:srgbClr val="ABB2BF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</a:t>
            </a:r>
            <a:endParaRPr lang="zh-CN" altLang="zh-CN" sz="1400" b="1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226557" y="5032532"/>
            <a:ext cx="11814914" cy="121655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800" b="1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当</a:t>
            </a:r>
            <a:r>
              <a:rPr lang="zh-CN" alt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多态类型</a:t>
            </a:r>
            <a:r>
              <a:rPr lang="zh-CN" altLang="en-US" sz="2800" b="1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指针（或引用）调用</a:t>
            </a:r>
            <a:r>
              <a:rPr lang="zh-CN" alt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虚函数</a:t>
            </a:r>
            <a:r>
              <a:rPr lang="zh-CN" altLang="en-US" sz="2800" b="1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时，则产生多态现象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</a:t>
            </a:r>
            <a:r>
              <a:rPr lang="zh-CN" altLang="en-US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调用指针所指向的对象的成员函数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，上述代码输出“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I’m an apple!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9" grpId="0" bldLvl="0" animBg="1"/>
      <p:bldP spid="10" grpId="0"/>
      <p:bldP spid="13" grpId="0"/>
      <p:bldP spid="1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动态类型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——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动态绑定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97573" y="1600044"/>
            <a:ext cx="10661199" cy="4969592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765400" y="1947157"/>
            <a:ext cx="10525544" cy="390504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在面向对象编程中，多态与继承层次结构相关，使开发人员可以“用</a:t>
            </a:r>
            <a:r>
              <a:rPr lang="zh-CN" altLang="en-US" sz="2400" dirty="0">
                <a:solidFill>
                  <a:srgbClr val="595959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通用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的方法编程”而不是局限于“用特殊的方法编程”。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在现实中会经常用到多态，比如“移动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move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”这一行为在大象和猴子中有不同表现形式，“发薪水”这一行为在不同类比的员工之中可能有不同的计算方式，“绘制</a:t>
            </a: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draw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”这一行为对于三角形、正方形也是不同的。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</a:t>
            </a:r>
            <a:r>
              <a:rPr lang="zh-CN" altLang="en-US" sz="2400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特别是我们设计程序库时，根本不可能知道用户行为的实现方式。多态为适应这种变化和扩展提供了便利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案例研究：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Time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类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97573" y="1600044"/>
            <a:ext cx="10661199" cy="4969592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765400" y="1947157"/>
            <a:ext cx="10525544" cy="444820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要点：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识别 动态类型 和 静态类型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Time1.cpp 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Time2.cpp 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）哪个类是多态类型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）哪个变量是动态类型</a:t>
            </a:r>
            <a:endParaRPr lang="en-US" altLang="zh-CN" sz="2800" b="1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b="1" dirty="0">
                <a:solidFill>
                  <a:srgbClr val="59595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）两个程序差别在哪里</a:t>
            </a:r>
            <a:endParaRPr lang="en-US" altLang="zh-CN" sz="2400" dirty="0">
              <a:solidFill>
                <a:srgbClr val="59595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问题引入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86435" y="1908810"/>
            <a:ext cx="10659110" cy="4428490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846455" y="1970592"/>
            <a:ext cx="10334892" cy="43667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场景故事：门外有一些动物带着面具，你知道它们都是吃货。你想知道它们各自喜欢吃什么，于是你逐一问它喜欢吃什么。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我们把这个场景写成程序（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what_do_you_prefer.cpp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明明 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dog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知道自己喜欢什么，输出答案却是令人失望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因为提问者认为它是动物，就把它们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降级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为吃货。这不符合常理！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显然，用 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dog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对象自己的回答替换动物通用的回答才是合理的结果。</a:t>
            </a:r>
            <a:endParaRPr 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虚函数（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Virtual Function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）概念（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1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86435" y="1908810"/>
            <a:ext cx="10659110" cy="4428490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846455" y="1998108"/>
            <a:ext cx="10334892" cy="43667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虚函数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是一个类的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成员函数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，前面有关键字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virtual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作用：在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公有继承层次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中的一个或多个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派生类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中对虚函数进行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重定义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。当</a:t>
            </a:r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派生类的对象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使用它的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基类指针（或引用）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调用虚函数时，将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调用该对象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成员函数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案例：程序（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what_do_you_prefer.cpp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）中，在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Animal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类的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eat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成员函数添加关键字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virtual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，再编译、运行！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cat 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说喜欢鱼，</a:t>
            </a: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dog </a:t>
            </a:r>
            <a:r>
              <a:rPr lang="zh-CN" altLang="en-US" sz="2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说喜欢骨头。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Perfect!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虚函数（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Virtual Function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）概念（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2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86435" y="1908810"/>
            <a:ext cx="10659110" cy="4428490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846455" y="1998108"/>
            <a:ext cx="10334892" cy="381271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“一旦为虚，永远为虚”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含义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：在公有继承层次中，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某个类的成员函数申明为 </a:t>
            </a:r>
            <a:r>
              <a:rPr lang="en-US" altLang="zh-CN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virtua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。则其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直接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间接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派生类中的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相同签名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的函数，都是虚函数。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不论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是否用关键字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virtual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再次申明。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含义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任何虚函数，都有可能被其派生类再次重新定义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，重新定义后依然是虚函数。因此，虚函数即可以被继承，也可以被重新定义。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虚函数（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Virtual Function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）意义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86435" y="1908810"/>
            <a:ext cx="10659110" cy="4428490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846455" y="1998108"/>
            <a:ext cx="10334892" cy="436670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新的故事：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来了一个新动物 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bear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分类为 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Bear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，但不知道它喜欢什么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练习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（虚函数继承）：添加一个新类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Bear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公有继承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Animal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。创建一个对象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bear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，也问他喜欢吃什么。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练习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（虚函数重写）：经调查，发现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bear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喜欢蜂蜜（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Honey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）。给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Bear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添加方法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eat()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，输出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”I like honey!”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开放扩展（</a:t>
            </a:r>
            <a:r>
              <a:rPr lang="en-US" altLang="zh-CN" sz="24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Open for extension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。设计师根据基类写的函数（模块），不只适用于已知的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Cat,Dog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，而且适用于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Bear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Elephant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等甚至未知的动物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重写（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Override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）与隐藏（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Overwrite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1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86435" y="1908810"/>
            <a:ext cx="10659110" cy="4428490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846455" y="1998108"/>
            <a:ext cx="10334892" cy="508363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覆盖（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override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基类函数定义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基类或非直接基类，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至少有一个成员函数被 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virtual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修饰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派生类虚函数必须与基类虚函数有同样签名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，即函数名，参数类型，顺序和数量都必须相同。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隐藏（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overwrite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屏蔽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基类的函数定义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派生类的函数与基类的函数同名，但是参数列表有所差异。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派生类的函数与基类的函数同名，参数列表也相同，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但是基类函数没有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virtual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关键字。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重写（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Override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）与隐藏（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Overwrite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2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学论网-矩形 1"/>
          <p:cNvSpPr/>
          <p:nvPr/>
        </p:nvSpPr>
        <p:spPr>
          <a:xfrm>
            <a:off x="686435" y="1908810"/>
            <a:ext cx="10659110" cy="4428490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5" name="学论网-www.xuelun.me"/>
          <p:cNvSpPr txBox="1"/>
          <p:nvPr/>
        </p:nvSpPr>
        <p:spPr>
          <a:xfrm>
            <a:off x="846455" y="1998108"/>
            <a:ext cx="10334892" cy="399737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</a:t>
            </a:r>
            <a:r>
              <a:rPr lang="zh-CN" altLang="en-US" sz="2400" dirty="0">
                <a:solidFill>
                  <a:srgbClr val="FF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指针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2400" dirty="0">
                <a:solidFill>
                  <a:srgbClr val="FF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引用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）被向上转型到基类</a:t>
            </a:r>
            <a:r>
              <a:rPr lang="zh-CN" altLang="en-US" sz="2400" dirty="0">
                <a:solidFill>
                  <a:srgbClr val="FF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指针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zh-CN" altLang="en-US" sz="2400" dirty="0">
                <a:solidFill>
                  <a:srgbClr val="FF0000"/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引用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重写：调用该对象的虚函数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隐藏：调用基类的函数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派生类对象赋值到基类对象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按基类行为调用该函数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练习（赋值給基类）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 </a:t>
            </a:r>
            <a:r>
              <a:rPr lang="en-US" altLang="zh-CN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whatDoYouPrefer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参数改为传值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  <p:bldP spid="14" grpId="0" bldLvl="0" animBg="1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CN" altLang="en-US" sz="186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学论网-矩形 1"/>
          <p:cNvSpPr/>
          <p:nvPr/>
        </p:nvSpPr>
        <p:spPr>
          <a:xfrm>
            <a:off x="0" y="791845"/>
            <a:ext cx="12192000" cy="73723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重写（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Override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）与隐藏（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Overwrite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）（</a:t>
            </a:r>
            <a:r>
              <a:rPr lang="en-US" altLang="zh-CN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3</a:t>
            </a:r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）</a:t>
            </a:r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10" y="-274792"/>
            <a:ext cx="2508327" cy="1146352"/>
          </a:xfrm>
          <a:prstGeom prst="rect">
            <a:avLst/>
          </a:prstGeom>
        </p:spPr>
      </p:pic>
      <p:cxnSp>
        <p:nvCxnSpPr>
          <p:cNvPr id="13" name="直接连接符 12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2"/>
          <p:cNvGraphicFramePr>
            <a:graphicFrameLocks noGrp="1"/>
          </p:cNvGraphicFramePr>
          <p:nvPr/>
        </p:nvGraphicFramePr>
        <p:xfrm>
          <a:off x="1367246" y="2064201"/>
          <a:ext cx="9814561" cy="40659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3370"/>
                <a:gridCol w="1893055"/>
                <a:gridCol w="2018660"/>
                <a:gridCol w="1848195"/>
                <a:gridCol w="1821281"/>
              </a:tblGrid>
              <a:tr h="792210">
                <a:tc>
                  <a:txBody>
                    <a:bodyPr/>
                    <a:lstStyle/>
                    <a:p>
                      <a:pPr algn="ctr"/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作用域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是否虚函数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函数名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函数签名</a:t>
                      </a:r>
                      <a:endParaRPr lang="zh-CN" altLang="en-US" sz="2400" dirty="0"/>
                    </a:p>
                  </a:txBody>
                  <a:tcPr anchor="ctr" anchorCtr="1"/>
                </a:tc>
              </a:tr>
              <a:tr h="10912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重载</a:t>
                      </a:r>
                      <a:endParaRPr lang="en-US" altLang="zh-CN" sz="2400" dirty="0"/>
                    </a:p>
                    <a:p>
                      <a:pPr algn="ctr"/>
                      <a:r>
                        <a:rPr lang="zh-CN" altLang="en-US" sz="2400" dirty="0"/>
                        <a:t>（</a:t>
                      </a:r>
                      <a:r>
                        <a:rPr lang="en-US" altLang="zh-CN" sz="2400" dirty="0"/>
                        <a:t>Overload</a:t>
                      </a:r>
                      <a:r>
                        <a:rPr lang="zh-CN" altLang="en-US" sz="2400" dirty="0"/>
                        <a:t>）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相同</a:t>
                      </a:r>
                      <a:endParaRPr lang="en-US" altLang="zh-CN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-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相同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不同</a:t>
                      </a:r>
                      <a:endParaRPr lang="zh-CN" altLang="en-US" sz="2400" dirty="0"/>
                    </a:p>
                  </a:txBody>
                  <a:tcPr anchor="ctr" anchorCtr="1"/>
                </a:tc>
              </a:tr>
              <a:tr h="10912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隐藏</a:t>
                      </a:r>
                      <a:r>
                        <a:rPr lang="en-US" altLang="zh-CN" sz="2400" dirty="0"/>
                        <a:t>/</a:t>
                      </a:r>
                      <a:r>
                        <a:rPr lang="zh-CN" altLang="en-US" sz="2400" dirty="0"/>
                        <a:t>屏蔽</a:t>
                      </a:r>
                      <a:endParaRPr lang="en-US" altLang="zh-CN" sz="2400" dirty="0"/>
                    </a:p>
                    <a:p>
                      <a:pPr algn="ctr"/>
                      <a:r>
                        <a:rPr lang="zh-CN" altLang="en-US" sz="2400" dirty="0"/>
                        <a:t>（</a:t>
                      </a:r>
                      <a:r>
                        <a:rPr lang="en-US" altLang="zh-CN" sz="2400" dirty="0"/>
                        <a:t>Overwrite</a:t>
                      </a:r>
                      <a:r>
                        <a:rPr lang="zh-CN" altLang="en-US" sz="2400" dirty="0"/>
                        <a:t>）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不同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-</a:t>
                      </a:r>
                      <a:endParaRPr lang="en-US" altLang="zh-CN" sz="2400" dirty="0"/>
                    </a:p>
                    <a:p>
                      <a:pPr algn="ctr"/>
                      <a:r>
                        <a:rPr lang="zh-CN" altLang="en-US" sz="2400" dirty="0"/>
                        <a:t>否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相同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不同</a:t>
                      </a:r>
                      <a:endParaRPr lang="en-US" altLang="zh-CN" sz="2400" dirty="0"/>
                    </a:p>
                    <a:p>
                      <a:pPr algn="ctr"/>
                      <a:r>
                        <a:rPr lang="zh-CN" altLang="en-US" sz="2400" dirty="0"/>
                        <a:t>相同</a:t>
                      </a:r>
                      <a:endParaRPr lang="zh-CN" altLang="en-US" sz="2400" dirty="0"/>
                    </a:p>
                  </a:txBody>
                  <a:tcPr anchor="ctr" anchorCtr="1"/>
                </a:tc>
              </a:tr>
              <a:tr h="10912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覆盖</a:t>
                      </a:r>
                      <a:endParaRPr lang="en-US" altLang="zh-CN" sz="2400" dirty="0"/>
                    </a:p>
                    <a:p>
                      <a:pPr algn="ctr"/>
                      <a:r>
                        <a:rPr lang="zh-CN" altLang="en-US" sz="2400" dirty="0"/>
                        <a:t>（</a:t>
                      </a:r>
                      <a:r>
                        <a:rPr lang="en-US" altLang="zh-CN" sz="2400" dirty="0"/>
                        <a:t>Override</a:t>
                      </a:r>
                      <a:r>
                        <a:rPr lang="zh-CN" altLang="en-US" sz="2400" dirty="0"/>
                        <a:t>）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不同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是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相同</a:t>
                      </a:r>
                      <a:endParaRPr lang="zh-CN" altLang="en-US" sz="2400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相同</a:t>
                      </a:r>
                      <a:endParaRPr lang="zh-CN" altLang="en-US" sz="2400" dirty="0"/>
                    </a:p>
                  </a:txBody>
                  <a:tcPr anchor="ctr" anchorCtr="1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51" grpId="0" bldLvl="0" animBg="1"/>
    </p:bldLst>
  </p:timing>
</p:sld>
</file>

<file path=ppt/tags/tag1.xml><?xml version="1.0" encoding="utf-8"?>
<p:tagLst xmlns:p="http://schemas.openxmlformats.org/presentationml/2006/main">
  <p:tag name="COMMONDATA" val="eyJoZGlkIjoiMDUxNjQxOGJmM2UzMDE1N2U0NWU1MzBkMTJkYTNkNjAifQ=="/>
</p:tagLst>
</file>

<file path=ppt/theme/theme1.xml><?xml version="1.0" encoding="utf-8"?>
<a:theme xmlns:a="http://schemas.openxmlformats.org/drawingml/2006/main" name="Office 主题​​">
  <a:themeElements>
    <a:clrScheme name="自定义 2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004723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6337</Words>
  <Application>WPS 演示</Application>
  <PresentationFormat>宽屏</PresentationFormat>
  <Paragraphs>621</Paragraphs>
  <Slides>27</Slides>
  <Notes>27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0" baseType="lpstr">
      <vt:lpstr>Arial</vt:lpstr>
      <vt:lpstr>宋体</vt:lpstr>
      <vt:lpstr>Wingdings</vt:lpstr>
      <vt:lpstr>微软雅黑</vt:lpstr>
      <vt:lpstr>Impact MT Std</vt:lpstr>
      <vt:lpstr>等线</vt:lpstr>
      <vt:lpstr>Arial Unicode MS</vt:lpstr>
      <vt:lpstr>等线 Light</vt:lpstr>
      <vt:lpstr>Consolas</vt:lpstr>
      <vt:lpstr>Times New Roman</vt:lpstr>
      <vt:lpstr>Cambria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答辩-19</dc:title>
  <dc:creator>LP</dc:creator>
  <cp:lastModifiedBy>The dream of blue sea</cp:lastModifiedBy>
  <cp:revision>223</cp:revision>
  <dcterms:created xsi:type="dcterms:W3CDTF">2016-11-24T09:20:00Z</dcterms:created>
  <dcterms:modified xsi:type="dcterms:W3CDTF">2022-05-13T01:31:16Z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2052-11.1.0.11636</vt:lpwstr>
  </property>
  <property fmtid="{D5CDD505-2E9C-101B-9397-08002B2CF9AE}" pid="3" name="ICV">
    <vt:lpwstr>7E38F6AF0AEB4547AE4ACB4243E3DBEC</vt:lpwstr>
  </property>
</Properties>
</file>

<file path=docProps/thumbnail.jpeg>
</file>